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1"/>
  </p:notesMasterIdLst>
  <p:handoutMasterIdLst>
    <p:handoutMasterId r:id="rId42"/>
  </p:handout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6" r:id="rId18"/>
    <p:sldId id="275" r:id="rId19"/>
    <p:sldId id="271" r:id="rId20"/>
    <p:sldId id="277" r:id="rId21"/>
    <p:sldId id="278" r:id="rId22"/>
    <p:sldId id="279" r:id="rId23"/>
    <p:sldId id="280" r:id="rId24"/>
    <p:sldId id="281" r:id="rId25"/>
    <p:sldId id="282" r:id="rId26"/>
    <p:sldId id="272" r:id="rId27"/>
    <p:sldId id="283" r:id="rId28"/>
    <p:sldId id="284" r:id="rId29"/>
    <p:sldId id="273" r:id="rId30"/>
    <p:sldId id="285" r:id="rId31"/>
    <p:sldId id="286" r:id="rId32"/>
    <p:sldId id="287" r:id="rId33"/>
    <p:sldId id="288" r:id="rId34"/>
    <p:sldId id="274" r:id="rId35"/>
    <p:sldId id="289" r:id="rId36"/>
    <p:sldId id="290" r:id="rId37"/>
    <p:sldId id="291" r:id="rId38"/>
    <p:sldId id="292" r:id="rId39"/>
    <p:sldId id="293" r:id="rId4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44">
          <p15:clr>
            <a:srgbClr val="A4A3A4"/>
          </p15:clr>
        </p15:guide>
        <p15:guide id="5" pos="3839">
          <p15:clr>
            <a:srgbClr val="A4A3A4"/>
          </p15:clr>
        </p15:guide>
        <p15:guide id="6" pos="959">
          <p15:clr>
            <a:srgbClr val="A4A3A4"/>
          </p15:clr>
        </p15:guide>
        <p15:guide id="7" pos="6719">
          <p15:clr>
            <a:srgbClr val="A4A3A4"/>
          </p15:clr>
        </p15:guide>
        <p15:guide id="8" pos="6143">
          <p15:clr>
            <a:srgbClr val="A4A3A4"/>
          </p15:clr>
        </p15:guide>
        <p15:guide id="9" pos="4991">
          <p15:clr>
            <a:srgbClr val="A4A3A4"/>
          </p15:clr>
        </p15:guide>
        <p15:guide id="10" pos="556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013" autoAdjust="0"/>
  </p:normalViewPr>
  <p:slideViewPr>
    <p:cSldViewPr>
      <p:cViewPr varScale="1">
        <p:scale>
          <a:sx n="110" d="100"/>
          <a:sy n="110" d="100"/>
        </p:scale>
        <p:origin x="-558" y="-96"/>
      </p:cViewPr>
      <p:guideLst>
        <p:guide orient="horz" pos="2160"/>
        <p:guide orient="horz" pos="1200"/>
        <p:guide orient="horz" pos="3888"/>
        <p:guide orient="horz" pos="144"/>
        <p:guide pos="3839"/>
        <p:guide pos="959"/>
        <p:guide pos="6719"/>
        <p:guide pos="6143"/>
        <p:guide pos="4991"/>
        <p:guide pos="55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166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ru-RU"/>
              <a:pPr/>
              <a:t>26.02.2014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ru-RU"/>
              <a:pPr/>
              <a:t>26.02.2014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15" name="Прямоугольник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26.02.2014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 useBgFill="1">
        <p:nvSpPr>
          <p:cNvPr id="20" name="Полилиния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26.02.2014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9" name="Полилиния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26.02.2014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26.02.2014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26.02.2014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6" name="Полилиния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26.02.2014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26.02.2014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26.02.2014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26.02.2014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26.02.2014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26.02.2014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ru-RU" noProof="0" smtClean="0"/>
              <a:pPr/>
              <a:t>26.02.2014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38" name="Полилиния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3.xml"/><Relationship Id="rId4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18.jpeg"/><Relationship Id="rId7" Type="http://schemas.openxmlformats.org/officeDocument/2006/relationships/image" Target="../media/image5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1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34" y="1500174"/>
            <a:ext cx="11666575" cy="257176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rgbClr val="652825"/>
                </a:solidFill>
              </a:rPr>
              <a:t>ЭТИМОЛОГИЯ БРИТАНСКИХ ТОПОНИМОВ</a:t>
            </a:r>
            <a:endParaRPr lang="ru-RU" i="1" dirty="0">
              <a:solidFill>
                <a:srgbClr val="652825"/>
              </a:solidFill>
              <a:latin typeface="Batang" pitchFamily="18" charset="-127"/>
              <a:ea typeface="Batang" pitchFamily="18" charset="-127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810" y="5072074"/>
            <a:ext cx="6357982" cy="1500198"/>
          </a:xfrm>
        </p:spPr>
        <p:txBody>
          <a:bodyPr/>
          <a:lstStyle/>
          <a:p>
            <a:r>
              <a:rPr lang="ru-RU" dirty="0" smtClean="0">
                <a:solidFill>
                  <a:srgbClr val="652825"/>
                </a:solidFill>
                <a:latin typeface="Segoe Print" pitchFamily="2" charset="0"/>
              </a:rPr>
              <a:t>Выполнила </a:t>
            </a:r>
          </a:p>
          <a:p>
            <a:r>
              <a:rPr lang="ru-RU" dirty="0" smtClean="0">
                <a:solidFill>
                  <a:srgbClr val="652825"/>
                </a:solidFill>
                <a:latin typeface="Segoe Print" pitchFamily="2" charset="0"/>
              </a:rPr>
              <a:t>Ученица 10Б класса </a:t>
            </a:r>
          </a:p>
          <a:p>
            <a:r>
              <a:rPr lang="ru-RU" dirty="0" smtClean="0">
                <a:solidFill>
                  <a:srgbClr val="652825"/>
                </a:solidFill>
                <a:latin typeface="Segoe Print" pitchFamily="2" charset="0"/>
              </a:rPr>
              <a:t>Лицея 145</a:t>
            </a:r>
            <a:r>
              <a:rPr lang="en-US" dirty="0" smtClean="0">
                <a:solidFill>
                  <a:srgbClr val="652825"/>
                </a:solidFill>
                <a:latin typeface="Segoe Print" pitchFamily="2" charset="0"/>
              </a:rPr>
              <a:t> </a:t>
            </a:r>
            <a:r>
              <a:rPr lang="ru-RU" dirty="0" smtClean="0">
                <a:solidFill>
                  <a:srgbClr val="652825"/>
                </a:solidFill>
                <a:latin typeface="Segoe Print" pitchFamily="2" charset="0"/>
              </a:rPr>
              <a:t>г. Казани</a:t>
            </a:r>
          </a:p>
          <a:p>
            <a:r>
              <a:rPr lang="ru-RU" dirty="0" err="1" smtClean="0">
                <a:solidFill>
                  <a:srgbClr val="652825"/>
                </a:solidFill>
                <a:latin typeface="Segoe Print" pitchFamily="2" charset="0"/>
              </a:rPr>
              <a:t>Замалетдинова</a:t>
            </a:r>
            <a:r>
              <a:rPr lang="ru-RU" dirty="0" smtClean="0">
                <a:solidFill>
                  <a:srgbClr val="652825"/>
                </a:solidFill>
                <a:latin typeface="Segoe Print" pitchFamily="2" charset="0"/>
              </a:rPr>
              <a:t> </a:t>
            </a:r>
            <a:r>
              <a:rPr lang="ru-RU" dirty="0" err="1" smtClean="0">
                <a:solidFill>
                  <a:srgbClr val="652825"/>
                </a:solidFill>
                <a:latin typeface="Segoe Print" pitchFamily="2" charset="0"/>
              </a:rPr>
              <a:t>Камиля</a:t>
            </a:r>
            <a:endParaRPr lang="ru-RU" dirty="0" smtClean="0">
              <a:solidFill>
                <a:srgbClr val="652825"/>
              </a:solidFill>
              <a:latin typeface="Segoe Print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le:Rodsley 159765 07a81c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12188825" cy="687468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7934" y="285728"/>
            <a:ext cx="1749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Rodsley</a:t>
            </a:r>
            <a:endParaRPr lang="ru-RU" sz="3600" b="1" u="sng" dirty="0"/>
          </a:p>
        </p:txBody>
      </p:sp>
      <p:sp>
        <p:nvSpPr>
          <p:cNvPr id="4" name="Выгнутая вправо стрелка 3">
            <a:hlinkClick r:id="rId3" action="ppaction://hlinksldjump"/>
          </p:cNvPr>
          <p:cNvSpPr/>
          <p:nvPr/>
        </p:nvSpPr>
        <p:spPr>
          <a:xfrm>
            <a:off x="11452262" y="6215082"/>
            <a:ext cx="500066" cy="64291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File:Royal Shakespeare Theatre and River Avon2.jpg"/>
          <p:cNvPicPr>
            <a:picLocks noChangeAspect="1" noChangeArrowheads="1"/>
          </p:cNvPicPr>
          <p:nvPr/>
        </p:nvPicPr>
        <p:blipFill>
          <a:blip r:embed="rId2" cstate="print"/>
          <a:srcRect r="2494" b="11687"/>
          <a:stretch>
            <a:fillRect/>
          </a:stretch>
        </p:blipFill>
        <p:spPr bwMode="auto">
          <a:xfrm>
            <a:off x="-263569" y="-1"/>
            <a:ext cx="12452394" cy="683256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594478" y="214290"/>
            <a:ext cx="38437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Strafford</a:t>
            </a:r>
            <a:r>
              <a:rPr lang="ru-RU" sz="3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u="sng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on-Avon</a:t>
            </a:r>
            <a:endParaRPr lang="ru-RU" sz="36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://www.peggysphotos.com/wp-content/uploads/2011/08/PICT0122.JPGjpg2.jpg"/>
          <p:cNvPicPr>
            <a:picLocks noChangeAspect="1" noChangeArrowheads="1"/>
          </p:cNvPicPr>
          <p:nvPr/>
        </p:nvPicPr>
        <p:blipFill>
          <a:blip r:embed="rId2" cstate="print"/>
          <a:srcRect r="25346" b="30493"/>
          <a:stretch>
            <a:fillRect/>
          </a:stretch>
        </p:blipFill>
        <p:spPr bwMode="auto">
          <a:xfrm>
            <a:off x="-1" y="-60213"/>
            <a:ext cx="12188826" cy="69182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951800" y="0"/>
            <a:ext cx="5594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Whip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Whop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en-US" sz="3600" dirty="0" smtClean="0"/>
              <a:t> </a:t>
            </a: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britainexpress.com/images/attractions/editor/Stanford-in-the-Vale-8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8882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336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Stanford-in-the-Vale</a:t>
            </a:r>
            <a:endParaRPr lang="ru-RU" sz="36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0"/>
            <a:ext cx="9144000" cy="214311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Segoe Print" pitchFamily="2" charset="0"/>
              </a:rPr>
              <a:t>Наиболее распространенные конечные элементы  английских топонимов</a:t>
            </a:r>
            <a:r>
              <a:rPr lang="ru-RU" dirty="0" smtClean="0">
                <a:latin typeface="Segoe Print" pitchFamily="2" charset="0"/>
              </a:rPr>
              <a:t/>
            </a:r>
            <a:br>
              <a:rPr lang="ru-RU" dirty="0" smtClean="0">
                <a:latin typeface="Segoe Print" pitchFamily="2" charset="0"/>
              </a:rPr>
            </a:br>
            <a:r>
              <a:rPr lang="ru-RU" b="1" dirty="0" smtClean="0">
                <a:latin typeface="Segoe Print" pitchFamily="2" charset="0"/>
              </a:rPr>
              <a:t/>
            </a:r>
            <a:br>
              <a:rPr lang="ru-RU" b="1" dirty="0" smtClean="0">
                <a:latin typeface="Segoe Print" pitchFamily="2" charset="0"/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08000" y="1785926"/>
          <a:ext cx="10715700" cy="4857784"/>
        </p:xfrm>
        <a:graphic>
          <a:graphicData uri="http://schemas.openxmlformats.org/drawingml/2006/table">
            <a:tbl>
              <a:tblPr/>
              <a:tblGrid>
                <a:gridCol w="5225011"/>
                <a:gridCol w="5490689"/>
              </a:tblGrid>
              <a:tr h="421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05075" algn="l"/>
                        </a:tabLst>
                      </a:pPr>
                      <a:r>
                        <a:rPr lang="ru-RU" sz="24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Современная форма</a:t>
                      </a:r>
                      <a:endParaRPr lang="ru-RU" sz="24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05075" algn="l"/>
                        </a:tabLst>
                      </a:pPr>
                      <a:r>
                        <a:rPr lang="ru-RU" sz="24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Основное первоначальное значение</a:t>
                      </a:r>
                      <a:endParaRPr lang="ru-RU" sz="24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6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05075" algn="l"/>
                        </a:tabLst>
                      </a:pPr>
                      <a:r>
                        <a:rPr lang="en-US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burgh, borough, bury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05075" algn="l"/>
                        </a:tabLst>
                      </a:pPr>
                      <a:r>
                        <a:rPr lang="en-US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borne, bourn, burn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05075" algn="l"/>
                        </a:tabLst>
                      </a:pPr>
                      <a:r>
                        <a:rPr lang="en-US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cot, cote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05075" algn="l"/>
                        </a:tabLst>
                      </a:pPr>
                      <a:r>
                        <a:rPr lang="en-US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den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05075" algn="l"/>
                        </a:tabLst>
                      </a:pPr>
                      <a:r>
                        <a:rPr lang="en-US" sz="28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er</a:t>
                      </a:r>
                      <a:r>
                        <a:rPr lang="en-US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28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ergh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05075" algn="l"/>
                        </a:tabLst>
                      </a:pPr>
                      <a:r>
                        <a:rPr lang="en-US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ford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05075" algn="l"/>
                        </a:tabLst>
                      </a:pPr>
                      <a:r>
                        <a:rPr lang="en-US" sz="28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haugh</a:t>
                      </a:r>
                      <a:r>
                        <a:rPr lang="en-US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hay, haw, hey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05075" algn="l"/>
                        </a:tabLst>
                      </a:pPr>
                      <a:r>
                        <a:rPr lang="en-US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lake, lock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05075" algn="l"/>
                        </a:tabLst>
                      </a:pPr>
                      <a:r>
                        <a:rPr lang="en-US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moor, </a:t>
                      </a:r>
                      <a:r>
                        <a:rPr lang="en-US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more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05075" algn="l"/>
                        </a:tabLst>
                      </a:pPr>
                      <a:r>
                        <a:rPr lang="ru-RU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холм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05075" algn="l"/>
                        </a:tabLst>
                      </a:pPr>
                      <a:r>
                        <a:rPr lang="ru-RU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ручей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05075" algn="l"/>
                        </a:tabLst>
                      </a:pPr>
                      <a:r>
                        <a:rPr lang="ru-RU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укрытие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05075" algn="l"/>
                        </a:tabLst>
                      </a:pPr>
                      <a:r>
                        <a:rPr lang="ru-RU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пастбище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05075" algn="l"/>
                        </a:tabLst>
                      </a:pPr>
                      <a:r>
                        <a:rPr lang="ru-RU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горное пастбище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05075" algn="l"/>
                        </a:tabLst>
                      </a:pPr>
                      <a:r>
                        <a:rPr lang="ru-RU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брод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05075" algn="l"/>
                        </a:tabLst>
                      </a:pPr>
                      <a:r>
                        <a:rPr lang="ru-RU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огороженное пространство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05075" algn="l"/>
                        </a:tabLst>
                      </a:pPr>
                      <a:r>
                        <a:rPr lang="ru-RU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поток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05075" algn="l"/>
                        </a:tabLst>
                      </a:pPr>
                      <a:r>
                        <a:rPr lang="ru-RU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торфянистая местность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124" y="285728"/>
            <a:ext cx="10666380" cy="15001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4400" b="1" dirty="0" smtClean="0">
                <a:latin typeface="Segoe Print" pitchFamily="2" charset="0"/>
              </a:rPr>
              <a:t>Современная топонимическая карта в свете иноязычных влияний</a:t>
            </a:r>
            <a:r>
              <a:rPr lang="ru-RU" dirty="0" smtClean="0">
                <a:latin typeface="Segoe Print" pitchFamily="2" charset="0"/>
              </a:rPr>
              <a:t/>
            </a:r>
            <a:br>
              <a:rPr lang="ru-RU" dirty="0" smtClean="0">
                <a:latin typeface="Segoe Print" pitchFamily="2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22314" y="2143116"/>
            <a:ext cx="100013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Ø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Кельтский топонимический слой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Ø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Латинские элементы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Ø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Французские элементы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Ø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Скандинавский топонимический слой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ile:EnglandCornwall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9702" y="0"/>
            <a:ext cx="5143536" cy="635226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0800000" flipV="1">
            <a:off x="1093752" y="4929198"/>
            <a:ext cx="292895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b="1" u="sng" dirty="0" smtClean="0"/>
              <a:t>Корнуолл</a:t>
            </a:r>
            <a:r>
              <a:rPr lang="ru-RU" sz="2400" dirty="0" smtClean="0"/>
              <a:t> </a:t>
            </a:r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094016" y="5500702"/>
            <a:ext cx="857256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5844" name="Picture 4" descr="File:Stive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95779" cy="3071834"/>
          </a:xfrm>
          <a:prstGeom prst="rect">
            <a:avLst/>
          </a:prstGeom>
          <a:noFill/>
        </p:spPr>
      </p:pic>
      <p:pic>
        <p:nvPicPr>
          <p:cNvPr id="35846" name="Picture 6" descr="File:England-lands-end-19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0495" y="4071918"/>
            <a:ext cx="4158330" cy="27860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ile:EnglandDevon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4082" y="785794"/>
            <a:ext cx="4396185" cy="54292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8000" y="4214818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b="1" u="sng" dirty="0" smtClean="0"/>
              <a:t>Девоншир </a:t>
            </a:r>
            <a:endParaRPr lang="ru-RU" sz="4000" b="1" u="sng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379768" y="4643446"/>
            <a:ext cx="1071570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32" name="Picture 8" descr="http://21region.org/uploads/posts/2010-06/1276146791_1275589060_1265605041_s4c6s-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7827" y="3714752"/>
            <a:ext cx="4190998" cy="3143248"/>
          </a:xfrm>
          <a:prstGeom prst="rect">
            <a:avLst/>
          </a:prstGeom>
          <a:noFill/>
        </p:spPr>
      </p:pic>
      <p:pic>
        <p:nvPicPr>
          <p:cNvPr id="1034" name="Picture 10" descr="http://img-fotki.yandex.ru/get/6004/irina-faulina.3d/0_6817c_7abc70cd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4857752" cy="36433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06446" y="142852"/>
            <a:ext cx="12809584" cy="250033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Segoe Print" pitchFamily="2" charset="0"/>
                <a:cs typeface="Arial" pitchFamily="34" charset="0"/>
              </a:rPr>
              <a:t>Кельтский топонимический слой</a:t>
            </a:r>
            <a:r>
              <a:rPr lang="ru-RU" sz="6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6000" b="1" dirty="0" smtClean="0">
                <a:latin typeface="Arial" pitchFamily="34" charset="0"/>
                <a:cs typeface="Arial" pitchFamily="34" charset="0"/>
              </a:rPr>
            </a:br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214554"/>
            <a:ext cx="120015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используется элемент </a:t>
            </a:r>
            <a:r>
              <a:rPr lang="en-US" sz="4800" i="1" dirty="0" err="1" smtClean="0">
                <a:latin typeface="Times New Roman" pitchFamily="18" charset="0"/>
                <a:cs typeface="Times New Roman" pitchFamily="18" charset="0"/>
              </a:rPr>
              <a:t>wal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Walton,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Walcoff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Walbrook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наибольшей массовостью отличается элемент </a:t>
            </a: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pen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Penhill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Penge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Pencoyd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File:Greater London UK location map 2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451734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36958" y="2857496"/>
            <a:ext cx="1914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Walbrook</a:t>
            </a:r>
            <a:endParaRPr lang="ru-RU" sz="3200" b="1" dirty="0"/>
          </a:p>
        </p:txBody>
      </p:sp>
      <p:sp>
        <p:nvSpPr>
          <p:cNvPr id="5" name="Блок-схема: узел 4"/>
          <p:cNvSpPr/>
          <p:nvPr/>
        </p:nvSpPr>
        <p:spPr>
          <a:xfrm flipV="1">
            <a:off x="3808396" y="2786058"/>
            <a:ext cx="142876" cy="142876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870" name="Picture 6" descr="http://upload.wikimedia.org/wikipedia/commons/thumb/d/d9/St_Stephen%27s%2C_Walbrook.jpg/200px-St_Stephen%27s%2C_Walbro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1385" y="785794"/>
            <a:ext cx="4787440" cy="4572008"/>
          </a:xfrm>
          <a:prstGeom prst="rect">
            <a:avLst/>
          </a:prstGeom>
          <a:noFill/>
        </p:spPr>
      </p:pic>
      <p:sp>
        <p:nvSpPr>
          <p:cNvPr id="7" name="Выгнутая вверх стрелка 6">
            <a:hlinkClick r:id="rId4" action="ppaction://hlinksldjump"/>
          </p:cNvPr>
          <p:cNvSpPr/>
          <p:nvPr/>
        </p:nvSpPr>
        <p:spPr>
          <a:xfrm>
            <a:off x="11166510" y="6286520"/>
            <a:ext cx="785818" cy="4286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248" y="1214422"/>
            <a:ext cx="110014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данного исследования является описание географических названий Великобритании в  диахроническом аспекте,  то есть  необходимо проследить влияние различных завоеваний в истории страны на формирование топонимов и исследовать особенности английских топонимов на примере художественного произведения.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ile:North Yorkshire UK relief location 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451734" cy="6858000"/>
          </a:xfrm>
          <a:prstGeom prst="rect">
            <a:avLst/>
          </a:prstGeom>
          <a:noFill/>
        </p:spPr>
      </p:pic>
      <p:pic>
        <p:nvPicPr>
          <p:cNvPr id="37892" name="Picture 4" descr="http://www.walkingenglishman.com/dales/26penhill/Penhill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4892" y="0"/>
            <a:ext cx="4753933" cy="3571876"/>
          </a:xfrm>
          <a:prstGeom prst="rect">
            <a:avLst/>
          </a:prstGeom>
          <a:noFill/>
        </p:spPr>
      </p:pic>
      <p:pic>
        <p:nvPicPr>
          <p:cNvPr id="37894" name="Picture 6" descr="http://www.devonbirds.org/images/library/reserves/river_taw_near_barnstaple_looking_towards_Penhill_marsh_Roy_Churchi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3837" y="3500438"/>
            <a:ext cx="4724988" cy="3357562"/>
          </a:xfrm>
          <a:prstGeom prst="rect">
            <a:avLst/>
          </a:prstGeom>
          <a:noFill/>
        </p:spPr>
      </p:pic>
      <p:sp>
        <p:nvSpPr>
          <p:cNvPr id="5" name="Равнобедренный треугольник 4"/>
          <p:cNvSpPr/>
          <p:nvPr/>
        </p:nvSpPr>
        <p:spPr>
          <a:xfrm>
            <a:off x="2093884" y="2214554"/>
            <a:ext cx="214314" cy="214314"/>
          </a:xfrm>
          <a:prstGeom prst="triangl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79636" y="2071678"/>
            <a:ext cx="1241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Penhill</a:t>
            </a:r>
            <a:endParaRPr lang="ru-RU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britishstudies.pbworks.com/f/1241459857/461px-Roman_Roads_in_Britannia_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78026" cy="6858000"/>
          </a:xfrm>
          <a:prstGeom prst="rect">
            <a:avLst/>
          </a:prstGeom>
          <a:noFill/>
        </p:spPr>
      </p:pic>
      <p:pic>
        <p:nvPicPr>
          <p:cNvPr id="38920" name="Picture 8" descr="http://www.clio.fr/images/vignettes/PHOTOLISTE_20090924151149_italie_via_appia_antica_600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7156" y="0"/>
            <a:ext cx="6951669" cy="4000504"/>
          </a:xfrm>
          <a:prstGeom prst="rect">
            <a:avLst/>
          </a:prstGeom>
          <a:noFill/>
        </p:spPr>
      </p:pic>
      <p:pic>
        <p:nvPicPr>
          <p:cNvPr id="38922" name="Picture 10" descr="http://www.ruskolan.info/files/foto/003/s/foto-121.jpg"/>
          <p:cNvPicPr>
            <a:picLocks noChangeAspect="1" noChangeArrowheads="1"/>
          </p:cNvPicPr>
          <p:nvPr/>
        </p:nvPicPr>
        <p:blipFill>
          <a:blip r:embed="rId4"/>
          <a:srcRect b="37020"/>
          <a:stretch>
            <a:fillRect/>
          </a:stretch>
        </p:blipFill>
        <p:spPr bwMode="auto">
          <a:xfrm>
            <a:off x="5235575" y="3576627"/>
            <a:ext cx="6953250" cy="328137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ile:Essex outline ma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7025" y="0"/>
            <a:ext cx="6781800" cy="6858000"/>
          </a:xfrm>
          <a:prstGeom prst="rect">
            <a:avLst/>
          </a:prstGeom>
          <a:noFill/>
        </p:spPr>
      </p:pic>
      <p:sp>
        <p:nvSpPr>
          <p:cNvPr id="3" name="Блок-схема: узел 2"/>
          <p:cNvSpPr/>
          <p:nvPr/>
        </p:nvSpPr>
        <p:spPr>
          <a:xfrm>
            <a:off x="10023502" y="2214554"/>
            <a:ext cx="214314" cy="214314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237816" y="1785926"/>
            <a:ext cx="1826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Colchester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  <p:pic>
        <p:nvPicPr>
          <p:cNvPr id="39942" name="Picture 6" descr="http://i0.bookcdn.com/data/Photos/LargePhoto2/56/5685/5685111/Ramada-Colchester-photos-Facilities.JPEG"/>
          <p:cNvPicPr>
            <a:picLocks noChangeAspect="1" noChangeArrowheads="1"/>
          </p:cNvPicPr>
          <p:nvPr/>
        </p:nvPicPr>
        <p:blipFill>
          <a:blip r:embed="rId3"/>
          <a:srcRect b="17331"/>
          <a:stretch>
            <a:fillRect/>
          </a:stretch>
        </p:blipFill>
        <p:spPr bwMode="auto">
          <a:xfrm>
            <a:off x="0" y="3429000"/>
            <a:ext cx="5451470" cy="3429000"/>
          </a:xfrm>
          <a:prstGeom prst="rect">
            <a:avLst/>
          </a:prstGeom>
          <a:noFill/>
        </p:spPr>
      </p:pic>
      <p:pic>
        <p:nvPicPr>
          <p:cNvPr id="39940" name="Picture 4" descr="http://cdn3.gbot.me/photos/B6/2s/1320152085/Colchester-Colchester-20000000002079210-500x3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524507" cy="41433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ile:Earthmap1000x500compac.jpg"/>
          <p:cNvPicPr>
            <a:picLocks noChangeAspect="1" noChangeArrowheads="1"/>
          </p:cNvPicPr>
          <p:nvPr/>
        </p:nvPicPr>
        <p:blipFill>
          <a:blip r:embed="rId2"/>
          <a:srcRect l="43087" r="13747" b="2499"/>
          <a:stretch>
            <a:fillRect/>
          </a:stretch>
        </p:blipFill>
        <p:spPr bwMode="auto">
          <a:xfrm>
            <a:off x="0" y="0"/>
            <a:ext cx="6072230" cy="6858000"/>
          </a:xfrm>
          <a:prstGeom prst="rect">
            <a:avLst/>
          </a:prstGeom>
          <a:noFill/>
        </p:spPr>
      </p:pic>
      <p:sp>
        <p:nvSpPr>
          <p:cNvPr id="3" name="Блок-схема: узел 2"/>
          <p:cNvSpPr/>
          <p:nvPr/>
        </p:nvSpPr>
        <p:spPr>
          <a:xfrm flipV="1">
            <a:off x="1236628" y="1071546"/>
            <a:ext cx="142876" cy="142876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79504" y="928670"/>
            <a:ext cx="893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York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  <p:pic>
        <p:nvPicPr>
          <p:cNvPr id="40966" name="Picture 6" descr="http://sun-ta.ru/iresizer/resize/700x700/1212010052g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2974" y="3714752"/>
            <a:ext cx="6165850" cy="3143248"/>
          </a:xfrm>
          <a:prstGeom prst="rect">
            <a:avLst/>
          </a:prstGeom>
          <a:noFill/>
        </p:spPr>
      </p:pic>
      <p:pic>
        <p:nvPicPr>
          <p:cNvPr id="40964" name="Picture 4" descr="File:York 03.jpg"/>
          <p:cNvPicPr>
            <a:picLocks noChangeAspect="1" noChangeArrowheads="1"/>
          </p:cNvPicPr>
          <p:nvPr/>
        </p:nvPicPr>
        <p:blipFill>
          <a:blip r:embed="rId4"/>
          <a:srcRect b="16280"/>
          <a:stretch>
            <a:fillRect/>
          </a:stretch>
        </p:blipFill>
        <p:spPr bwMode="auto">
          <a:xfrm>
            <a:off x="6045157" y="0"/>
            <a:ext cx="6143668" cy="38576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ile:United Kingdom location map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7486" y="0"/>
            <a:ext cx="4451339" cy="6883514"/>
          </a:xfrm>
          <a:prstGeom prst="rect">
            <a:avLst/>
          </a:prstGeom>
          <a:noFill/>
        </p:spPr>
      </p:pic>
      <p:sp>
        <p:nvSpPr>
          <p:cNvPr id="3" name="Блок-схема: узел 2"/>
          <p:cNvSpPr/>
          <p:nvPr/>
        </p:nvSpPr>
        <p:spPr>
          <a:xfrm>
            <a:off x="11380824" y="5357826"/>
            <a:ext cx="142876" cy="142876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166378" y="4857760"/>
            <a:ext cx="1372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London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  <p:pic>
        <p:nvPicPr>
          <p:cNvPr id="41988" name="Picture 4" descr="http://www.francetours.se/admin/imagemanager/files/england/resmal/london/london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729161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Segoe Print" pitchFamily="2" charset="0"/>
                <a:cs typeface="Arial" pitchFamily="34" charset="0"/>
              </a:rPr>
              <a:t>Латинские элементы</a:t>
            </a:r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6496" y="1928802"/>
            <a:ext cx="116665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используется  компонент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chester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caster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Doncaster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Winchester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Silechecter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90000"/>
              </a:lnSpc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применяется элемент </a:t>
            </a: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ambo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Luttons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Ambo,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Huttons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Ambo,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Wendens Ambo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http://pigiausiskrydziai.lt/wp-content/uploads/2011/04/Donkasteris.jpeg"/>
          <p:cNvPicPr>
            <a:picLocks noChangeAspect="1" noChangeArrowheads="1"/>
          </p:cNvPicPr>
          <p:nvPr/>
        </p:nvPicPr>
        <p:blipFill>
          <a:blip r:embed="rId2"/>
          <a:srcRect t="3031" r="30825"/>
          <a:stretch>
            <a:fillRect/>
          </a:stretch>
        </p:blipFill>
        <p:spPr bwMode="auto">
          <a:xfrm>
            <a:off x="0" y="0"/>
            <a:ext cx="6523040" cy="6858000"/>
          </a:xfrm>
          <a:prstGeom prst="rect">
            <a:avLst/>
          </a:prstGeom>
          <a:noFill/>
        </p:spPr>
      </p:pic>
      <p:pic>
        <p:nvPicPr>
          <p:cNvPr id="43016" name="Picture 8" descr="http://www.citylocal.co.uk/imagethumb/530-348-80-/userPhotos/1305315726-97-1000063.jpg"/>
          <p:cNvPicPr>
            <a:picLocks noChangeAspect="1" noChangeArrowheads="1"/>
          </p:cNvPicPr>
          <p:nvPr/>
        </p:nvPicPr>
        <p:blipFill>
          <a:blip r:embed="rId3"/>
          <a:srcRect l="25000" r="15625"/>
          <a:stretch>
            <a:fillRect/>
          </a:stretch>
        </p:blipFill>
        <p:spPr bwMode="auto">
          <a:xfrm>
            <a:off x="6523040" y="0"/>
            <a:ext cx="566578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6276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Doncaster</a:t>
            </a:r>
            <a:endParaRPr lang="ru-RU" sz="44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Выгнутая вверх стрелка 6">
            <a:hlinkClick r:id="rId4" action="ppaction://hlinksldjump"/>
          </p:cNvPr>
          <p:cNvSpPr/>
          <p:nvPr/>
        </p:nvSpPr>
        <p:spPr>
          <a:xfrm>
            <a:off x="11380824" y="6215082"/>
            <a:ext cx="500066" cy="4286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 descr="File:Essex UK location map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94412" cy="6858000"/>
          </a:xfrm>
          <a:prstGeom prst="rect">
            <a:avLst/>
          </a:prstGeom>
          <a:noFill/>
        </p:spPr>
      </p:pic>
      <p:sp>
        <p:nvSpPr>
          <p:cNvPr id="5" name="Блок-схема: узел 4"/>
          <p:cNvSpPr/>
          <p:nvPr/>
        </p:nvSpPr>
        <p:spPr>
          <a:xfrm>
            <a:off x="1093752" y="1071546"/>
            <a:ext cx="214314" cy="214314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08066" y="714356"/>
            <a:ext cx="26312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Wendens Ambo</a:t>
            </a:r>
            <a:endParaRPr lang="ru-RU" sz="3200" b="1" u="sng" dirty="0">
              <a:solidFill>
                <a:srgbClr val="FF0000"/>
              </a:solidFill>
            </a:endParaRPr>
          </a:p>
        </p:txBody>
      </p:sp>
      <p:pic>
        <p:nvPicPr>
          <p:cNvPr id="45064" name="Picture 8" descr="File:St. Mary The Virgin - geograph.org.uk - 1170829.jpg"/>
          <p:cNvPicPr>
            <a:picLocks noChangeAspect="1" noChangeArrowheads="1"/>
          </p:cNvPicPr>
          <p:nvPr/>
        </p:nvPicPr>
        <p:blipFill>
          <a:blip r:embed="rId3"/>
          <a:srcRect l="15698" r="9302"/>
          <a:stretch>
            <a:fillRect/>
          </a:stretch>
        </p:blipFill>
        <p:spPr bwMode="auto">
          <a:xfrm>
            <a:off x="6045157" y="0"/>
            <a:ext cx="6143668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2" y="142852"/>
            <a:ext cx="11072857" cy="1239037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Segoe Print" pitchFamily="2" charset="0"/>
              </a:rPr>
              <a:t>Французские элементы</a:t>
            </a:r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7934" y="1928802"/>
            <a:ext cx="11265021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используется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компонент </a:t>
            </a:r>
            <a:r>
              <a:rPr lang="en-US" sz="4800" i="1" dirty="0" err="1" smtClean="0">
                <a:latin typeface="Times New Roman" pitchFamily="18" charset="0"/>
                <a:cs typeface="Times New Roman" pitchFamily="18" charset="0"/>
              </a:rPr>
              <a:t>mont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например: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Eamont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Rindmont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Grosmont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употребляется компонент </a:t>
            </a:r>
            <a:r>
              <a:rPr lang="en-US" sz="4800" i="1" dirty="0" err="1" smtClean="0">
                <a:latin typeface="Times New Roman" pitchFamily="18" charset="0"/>
                <a:cs typeface="Times New Roman" pitchFamily="18" charset="0"/>
              </a:rPr>
              <a:t>ville</a:t>
            </a: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например: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Morville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Coalville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Bronville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lletty.files.wordpress.com/2012/09/sam_3813.jpg"/>
          <p:cNvPicPr>
            <a:picLocks noChangeAspect="1" noChangeArrowheads="1"/>
          </p:cNvPicPr>
          <p:nvPr/>
        </p:nvPicPr>
        <p:blipFill>
          <a:blip r:embed="rId2"/>
          <a:srcRect t="5214" b="5214"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7934" y="214290"/>
            <a:ext cx="19239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Eamont</a:t>
            </a:r>
            <a:endParaRPr lang="ru-RU" sz="4000" b="1" u="sng" dirty="0"/>
          </a:p>
        </p:txBody>
      </p:sp>
      <p:sp>
        <p:nvSpPr>
          <p:cNvPr id="4" name="Выгнутая вверх стрелка 3">
            <a:hlinkClick r:id="rId3" action="ppaction://hlinksldjump"/>
          </p:cNvPr>
          <p:cNvSpPr/>
          <p:nvPr/>
        </p:nvSpPr>
        <p:spPr>
          <a:xfrm>
            <a:off x="11166510" y="6143644"/>
            <a:ext cx="785818" cy="5715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79372" y="428604"/>
            <a:ext cx="11237949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достижения поставленной цели необходимо выполнить следующие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Определить основные периоды завоеваний Великобритании другими народами, то есть периоды иноземного влияния.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Выявить территории, подвергавшиеся такому влиянию.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Выявить преобладающие виды топонимов на данной территории.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Провести словообразовательный и этимологический анализ выявленных географических названий.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Сравнить силу  влияния различных народов на формирование топонимов.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Провести анализ географических названий на примере повести «Собака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Баскервилей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А.Конан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Дойля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рассказа «Скандал в Богемии».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File:Leicestershire UK location map.svg"/>
          <p:cNvPicPr>
            <a:picLocks noChangeAspect="1" noChangeArrowheads="1"/>
          </p:cNvPicPr>
          <p:nvPr/>
        </p:nvPicPr>
        <p:blipFill>
          <a:blip r:embed="rId2"/>
          <a:srcRect r="11669"/>
          <a:stretch>
            <a:fillRect/>
          </a:stretch>
        </p:blipFill>
        <p:spPr bwMode="auto">
          <a:xfrm>
            <a:off x="-1" y="0"/>
            <a:ext cx="6451603" cy="6858000"/>
          </a:xfrm>
          <a:prstGeom prst="rect">
            <a:avLst/>
          </a:prstGeom>
          <a:noFill/>
        </p:spPr>
      </p:pic>
      <p:sp>
        <p:nvSpPr>
          <p:cNvPr id="3" name="Блок-схема: узел 2"/>
          <p:cNvSpPr/>
          <p:nvPr/>
        </p:nvSpPr>
        <p:spPr>
          <a:xfrm flipH="1">
            <a:off x="2165322" y="2928934"/>
            <a:ext cx="142876" cy="142876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08198" y="2285992"/>
            <a:ext cx="18758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Coalville</a:t>
            </a:r>
            <a:endParaRPr lang="ru-RU" sz="3600" u="sng" dirty="0">
              <a:solidFill>
                <a:srgbClr val="FF0000"/>
              </a:solidFill>
            </a:endParaRPr>
          </a:p>
        </p:txBody>
      </p:sp>
      <p:pic>
        <p:nvPicPr>
          <p:cNvPr id="48132" name="Picture 4" descr="http://www.standard.net/sites/default/files/2012/08/10/story-12-coalville-tabernacle-1505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1602" y="0"/>
            <a:ext cx="5737223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4" name="Picture 8" descr="File:EnglandNorfol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5788" y="0"/>
            <a:ext cx="5553037" cy="6858000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 rot="5400000">
            <a:off x="11023634" y="2786058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0656033" y="1785926"/>
            <a:ext cx="15327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Norfolk</a:t>
            </a:r>
            <a:endParaRPr lang="ru-RU" sz="3200" b="1" u="sng" dirty="0">
              <a:solidFill>
                <a:srgbClr val="FF0000"/>
              </a:solidFill>
            </a:endParaRPr>
          </a:p>
        </p:txBody>
      </p:sp>
      <p:pic>
        <p:nvPicPr>
          <p:cNvPr id="50188" name="Picture 12" descr="http://ukupniktravel.ru/gallery/norfolk-island/102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24"/>
            <a:ext cx="6594478" cy="3714776"/>
          </a:xfrm>
          <a:prstGeom prst="rect">
            <a:avLst/>
          </a:prstGeom>
          <a:noFill/>
        </p:spPr>
      </p:pic>
      <p:pic>
        <p:nvPicPr>
          <p:cNvPr id="50190" name="Picture 14" descr="http://imagecache.te3p.com/imgcache/c9a3150f5f96db995cd0565f86a8821f.jpg"/>
          <p:cNvPicPr>
            <a:picLocks noChangeAspect="1" noChangeArrowheads="1"/>
          </p:cNvPicPr>
          <p:nvPr/>
        </p:nvPicPr>
        <p:blipFill>
          <a:blip r:embed="rId4"/>
          <a:srcRect t="14063" b="14062"/>
          <a:stretch>
            <a:fillRect/>
          </a:stretch>
        </p:blipFill>
        <p:spPr bwMode="auto">
          <a:xfrm>
            <a:off x="0" y="0"/>
            <a:ext cx="6626042" cy="35718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451734" y="1785926"/>
            <a:ext cx="26548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Leicestershire</a:t>
            </a:r>
            <a:endParaRPr lang="ru-RU" sz="3200" u="sng" dirty="0">
              <a:solidFill>
                <a:srgbClr val="FF0000"/>
              </a:solidFill>
            </a:endParaRPr>
          </a:p>
        </p:txBody>
      </p:sp>
      <p:pic>
        <p:nvPicPr>
          <p:cNvPr id="51204" name="Picture 4" descr="http://www.newhomesleicestershire.org.uk/assets/img/Leicestershire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5585632" cy="3357586"/>
          </a:xfrm>
          <a:prstGeom prst="rect">
            <a:avLst/>
          </a:prstGeom>
          <a:noFill/>
        </p:spPr>
      </p:pic>
      <p:pic>
        <p:nvPicPr>
          <p:cNvPr id="51206" name="Picture 6" descr="http://www.newhomesleicestershire.org.uk/assets/img/Leicestershire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7486" y="3929066"/>
            <a:ext cx="4451339" cy="2967560"/>
          </a:xfrm>
          <a:prstGeom prst="rect">
            <a:avLst/>
          </a:prstGeom>
          <a:noFill/>
        </p:spPr>
      </p:pic>
      <p:pic>
        <p:nvPicPr>
          <p:cNvPr id="51202" name="Picture 2" descr="Графство Лестершир на карте Англи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1206" y="428604"/>
            <a:ext cx="5072098" cy="6272496"/>
          </a:xfrm>
          <a:prstGeom prst="rect">
            <a:avLst/>
          </a:prstGeom>
          <a:noFill/>
        </p:spPr>
      </p:pic>
      <p:cxnSp>
        <p:nvCxnSpPr>
          <p:cNvPr id="5" name="Прямая со стрелкой 4"/>
          <p:cNvCxnSpPr/>
          <p:nvPr/>
        </p:nvCxnSpPr>
        <p:spPr>
          <a:xfrm rot="5400000">
            <a:off x="6951668" y="2500306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12358774" cy="21431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Segoe Print" pitchFamily="2" charset="0"/>
              </a:rPr>
              <a:t/>
            </a:r>
            <a:br>
              <a:rPr lang="ru-RU" b="1" dirty="0" smtClean="0">
                <a:latin typeface="Segoe Print" pitchFamily="2" charset="0"/>
              </a:rPr>
            </a:br>
            <a:r>
              <a:rPr lang="ru-RU" b="1" dirty="0" smtClean="0">
                <a:latin typeface="Segoe Print" pitchFamily="2" charset="0"/>
              </a:rPr>
              <a:t/>
            </a:r>
            <a:br>
              <a:rPr lang="ru-RU" b="1" dirty="0" smtClean="0">
                <a:latin typeface="Segoe Print" pitchFamily="2" charset="0"/>
              </a:rPr>
            </a:br>
            <a:r>
              <a:rPr lang="ru-RU" b="1" dirty="0" smtClean="0">
                <a:latin typeface="Segoe Print" pitchFamily="2" charset="0"/>
              </a:rPr>
              <a:t/>
            </a:r>
            <a:br>
              <a:rPr lang="ru-RU" b="1" dirty="0" smtClean="0">
                <a:latin typeface="Segoe Print" pitchFamily="2" charset="0"/>
              </a:rPr>
            </a:br>
            <a:r>
              <a:rPr lang="ru-RU" b="1" dirty="0" smtClean="0">
                <a:latin typeface="Segoe Print" pitchFamily="2" charset="0"/>
              </a:rPr>
              <a:t/>
            </a:r>
            <a:br>
              <a:rPr lang="ru-RU" b="1" dirty="0" smtClean="0">
                <a:latin typeface="Segoe Print" pitchFamily="2" charset="0"/>
              </a:rPr>
            </a:br>
            <a:r>
              <a:rPr lang="ru-RU" b="1" dirty="0" smtClean="0">
                <a:latin typeface="Segoe Print" pitchFamily="2" charset="0"/>
              </a:rPr>
              <a:t/>
            </a:r>
            <a:br>
              <a:rPr lang="ru-RU" b="1" dirty="0" smtClean="0">
                <a:latin typeface="Segoe Print" pitchFamily="2" charset="0"/>
              </a:rPr>
            </a:br>
            <a:r>
              <a:rPr lang="ru-RU" sz="6000" b="1" dirty="0" smtClean="0">
                <a:latin typeface="Segoe Print" pitchFamily="2" charset="0"/>
              </a:rPr>
              <a:t>Скандинавский топонимический слой </a:t>
            </a:r>
            <a:br>
              <a:rPr lang="ru-RU" sz="6000" b="1" dirty="0" smtClean="0">
                <a:latin typeface="Segoe Print" pitchFamily="2" charset="0"/>
              </a:rPr>
            </a:br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0810" y="1857364"/>
            <a:ext cx="106664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505075" algn="l"/>
              </a:tabLst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используется топонимический элемент 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toft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Langtoft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Moortoft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Eastoft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Fishtoft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505075" algn="l"/>
              </a:tabLst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505075" algn="l"/>
              </a:tabLst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выделяется компонент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thwaite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Braithwaite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Greenthwait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505075" algn="l"/>
              </a:tabLst>
            </a:pP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File:Lincolnshire UK location map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03570" cy="6858000"/>
          </a:xfrm>
          <a:prstGeom prst="rect">
            <a:avLst/>
          </a:prstGeom>
          <a:noFill/>
        </p:spPr>
      </p:pic>
      <p:sp>
        <p:nvSpPr>
          <p:cNvPr id="3" name="Блок-схема: узел 2"/>
          <p:cNvSpPr/>
          <p:nvPr/>
        </p:nvSpPr>
        <p:spPr>
          <a:xfrm flipH="1" flipV="1">
            <a:off x="3022578" y="6143644"/>
            <a:ext cx="142876" cy="142876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65322" y="5500702"/>
            <a:ext cx="17443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Langtoft</a:t>
            </a:r>
            <a:endParaRPr lang="ru-RU" sz="3200" b="1" u="sng" dirty="0">
              <a:solidFill>
                <a:srgbClr val="FF0000"/>
              </a:solidFill>
            </a:endParaRPr>
          </a:p>
        </p:txBody>
      </p:sp>
      <p:pic>
        <p:nvPicPr>
          <p:cNvPr id="52228" name="Picture 4" descr="http://www.appic.co.uk/wp-content/uploads/2012/05/langtoft-lakes-460x2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7222" y="3429001"/>
            <a:ext cx="6451603" cy="3429000"/>
          </a:xfrm>
          <a:prstGeom prst="rect">
            <a:avLst/>
          </a:prstGeom>
          <a:noFill/>
        </p:spPr>
      </p:pic>
      <p:pic>
        <p:nvPicPr>
          <p:cNvPr id="52230" name="Picture 6" descr="http://www.langtoft.net/images/church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7221" y="0"/>
            <a:ext cx="6451603" cy="3429024"/>
          </a:xfrm>
          <a:prstGeom prst="rect">
            <a:avLst/>
          </a:prstGeom>
          <a:noFill/>
        </p:spPr>
      </p:pic>
      <p:sp>
        <p:nvSpPr>
          <p:cNvPr id="7" name="Выгнутая вверх стрелка 6">
            <a:hlinkClick r:id="rId5" action="ppaction://hlinksldjump"/>
          </p:cNvPr>
          <p:cNvSpPr/>
          <p:nvPr/>
        </p:nvSpPr>
        <p:spPr>
          <a:xfrm>
            <a:off x="11666576" y="6500834"/>
            <a:ext cx="522249" cy="21431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File:Cumbria UK location map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2974" y="0"/>
            <a:ext cx="6165851" cy="6858000"/>
          </a:xfrm>
          <a:prstGeom prst="rect">
            <a:avLst/>
          </a:prstGeom>
          <a:noFill/>
        </p:spPr>
      </p:pic>
      <p:sp>
        <p:nvSpPr>
          <p:cNvPr id="3" name="Блок-схема: узел 2"/>
          <p:cNvSpPr/>
          <p:nvPr/>
        </p:nvSpPr>
        <p:spPr>
          <a:xfrm>
            <a:off x="8094676" y="3429000"/>
            <a:ext cx="142876" cy="142876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523040" y="2857496"/>
            <a:ext cx="2008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Braithwaite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  <p:pic>
        <p:nvPicPr>
          <p:cNvPr id="54278" name="Picture 6" descr="http://www.aboutbritain.com/images/towns/clayton-west-1426.jpg"/>
          <p:cNvPicPr>
            <a:picLocks noChangeAspect="1" noChangeArrowheads="1"/>
          </p:cNvPicPr>
          <p:nvPr/>
        </p:nvPicPr>
        <p:blipFill>
          <a:blip r:embed="rId3"/>
          <a:srcRect t="29036" b="10137"/>
          <a:stretch>
            <a:fillRect/>
          </a:stretch>
        </p:blipFill>
        <p:spPr bwMode="auto">
          <a:xfrm>
            <a:off x="0" y="3857580"/>
            <a:ext cx="6165850" cy="3000420"/>
          </a:xfrm>
          <a:prstGeom prst="rect">
            <a:avLst/>
          </a:prstGeom>
          <a:noFill/>
        </p:spPr>
      </p:pic>
      <p:pic>
        <p:nvPicPr>
          <p:cNvPr id="54276" name="Picture 4" descr="File:Above Derwent - Braithwai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6022974" cy="38576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380" y="214290"/>
            <a:ext cx="9144000" cy="133427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Анализ английских топонимов на                                                              примере художественного произведения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5298" name="Picture 2" descr="http://princessmiracle.files.wordpress.com/2012/02/2nm0ql0.jpg?w=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810" y="1785926"/>
            <a:ext cx="6000790" cy="450059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0810" y="6088559"/>
            <a:ext cx="3486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 smtClean="0"/>
              <a:t>Конан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Дойль</a:t>
            </a:r>
            <a:endParaRPr lang="ru-RU" sz="4400" b="1" dirty="0"/>
          </a:p>
        </p:txBody>
      </p:sp>
      <p:pic>
        <p:nvPicPr>
          <p:cNvPr id="55300" name="Picture 4" descr="http://www.200knig.ru/Pic1/sobaka_baskervilej-i-artur_konan_doj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4610" y="1643050"/>
            <a:ext cx="3500462" cy="49808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le:EnglandDevon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4082" y="785794"/>
            <a:ext cx="4396185" cy="54292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65256" y="3643314"/>
            <a:ext cx="23596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/>
              <a:t>Девоншир</a:t>
            </a:r>
            <a:endParaRPr lang="ru-RU" sz="36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16200000" flipH="1">
            <a:off x="3808396" y="4357694"/>
            <a:ext cx="642942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" name="Picture 10" descr="http://img-fotki.yandex.ru/get/6004/irina-faulina.3d/0_6817c_7abc70cd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4857752" cy="3643314"/>
          </a:xfrm>
          <a:prstGeom prst="rect">
            <a:avLst/>
          </a:prstGeom>
          <a:noFill/>
        </p:spPr>
      </p:pic>
      <p:pic>
        <p:nvPicPr>
          <p:cNvPr id="10" name="Picture 8" descr="http://21region.org/uploads/posts/2010-06/1276146791_1275589060_1265605041_s4c6s-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97827" y="3714752"/>
            <a:ext cx="4190998" cy="3143248"/>
          </a:xfrm>
          <a:prstGeom prst="rect">
            <a:avLst/>
          </a:prstGeom>
          <a:noFill/>
        </p:spPr>
      </p:pic>
      <p:pic>
        <p:nvPicPr>
          <p:cNvPr id="11" name="Picture 4" descr="http://gidtravel.com/stat_img/12820436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93818" y="214290"/>
            <a:ext cx="8858280" cy="6643710"/>
          </a:xfrm>
          <a:prstGeom prst="rect">
            <a:avLst/>
          </a:prstGeom>
          <a:noFill/>
        </p:spPr>
      </p:pic>
      <p:pic>
        <p:nvPicPr>
          <p:cNvPr id="59396" name="Picture 4" descr="http://img0.liveinternet.ru/images/attach/c/6/89/672/89672640__folkston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36694" y="214290"/>
            <a:ext cx="8786874" cy="6436167"/>
          </a:xfrm>
          <a:prstGeom prst="rect">
            <a:avLst/>
          </a:prstGeom>
          <a:noFill/>
        </p:spPr>
      </p:pic>
      <p:pic>
        <p:nvPicPr>
          <p:cNvPr id="59398" name="Picture 6" descr="http://c257.r57.cf3.rackcdn.com/travel_07_3_temp-1306144211-4dda2dd3-620x34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50876" y="571480"/>
            <a:ext cx="10436517" cy="5857916"/>
          </a:xfrm>
          <a:prstGeom prst="rect">
            <a:avLst/>
          </a:prstGeom>
          <a:noFill/>
        </p:spPr>
      </p:pic>
      <p:pic>
        <p:nvPicPr>
          <p:cNvPr id="59400" name="Picture 8" descr="http://img-fotki.yandex.ru/get/5206/madam-popugaeff.38/0_43271_61da3fc3_X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8000" y="-100748"/>
            <a:ext cx="10309254" cy="69587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9702" y="2643182"/>
            <a:ext cx="664373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800" b="1" dirty="0" smtClean="0"/>
              <a:t>Спасибо за внимание!</a:t>
            </a:r>
            <a:endParaRPr lang="ru-RU" sz="48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08000" y="714356"/>
            <a:ext cx="1085857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Практическая</a:t>
            </a:r>
            <a:r>
              <a:rPr kumimoji="0" lang="ru-RU" sz="32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значимость </a:t>
            </a:r>
            <a:r>
              <a:rPr kumimoji="0" lang="ru-RU" sz="32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исследования состоит в том, что его основные положения, выводы и языковой материал могут быть использованы в изучении </a:t>
            </a:r>
            <a:r>
              <a:rPr kumimoji="0" lang="ru-RU" sz="320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лингвострановедения</a:t>
            </a:r>
            <a:r>
              <a:rPr kumimoji="0" lang="ru-RU" sz="32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послужить основой для дальнейшего изучения и обобщения знаний по истории языка.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Полученные обобщения могут быть использованы в таких областях, как языкознание,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лингвострановедение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история, лингвистика. Кроме того, результаты данной работы могут найти применение и на уроках иностранного языка.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752" y="285728"/>
            <a:ext cx="10287041" cy="881823"/>
          </a:xfrm>
        </p:spPr>
        <p:txBody>
          <a:bodyPr/>
          <a:lstStyle/>
          <a:p>
            <a:pPr algn="ctr"/>
            <a:r>
              <a:rPr lang="ru-RU" b="1" dirty="0" smtClean="0">
                <a:latin typeface="Batang" pitchFamily="18" charset="-127"/>
                <a:ea typeface="Batang" pitchFamily="18" charset="-127"/>
                <a:cs typeface="Times New Roman" pitchFamily="18" charset="0"/>
              </a:rPr>
              <a:t>Топонимы как лингвистическое явление</a:t>
            </a:r>
            <a:endParaRPr lang="ru-RU" b="1" dirty="0"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6496" y="1643050"/>
            <a:ext cx="113586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Онома́стика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— наука, изучающая имена собственные всех типов и их происхождение.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934" y="2928934"/>
            <a:ext cx="110728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Топони́мика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 — наука, изучающая географические названия, их происхождение, смысловое значение, развитие, современное состояние, написание и произношение.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934" y="5214950"/>
            <a:ext cx="10930014" cy="121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Топо́ним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 — имя собственное, обозначающее название географического объекта.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Segoe Print" pitchFamily="2" charset="0"/>
              </a:rPr>
              <a:t>Словообразование английских топонимов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0810" y="2000240"/>
            <a:ext cx="115951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Простые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то есть те, которые воспринимаются как состоящие из одной основы(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Stock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Lee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Road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Сложные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состоящие из двух и более основ или из основы и топонимического суффикса (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Caldwell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Rodsley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Saling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lvl="0"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Составные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то есть состоящие из двух или более отдельных слов(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Little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Saxham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Strafford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-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on-Avon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ile:Stoke-PB16086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88825" cy="687468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65982" y="357166"/>
            <a:ext cx="1690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Stock</a:t>
            </a:r>
            <a:endParaRPr lang="ru-RU" sz="3600" b="1" u="sng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le:Roadtown, Tort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8882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666312" y="214290"/>
            <a:ext cx="14065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Road</a:t>
            </a:r>
            <a:endParaRPr lang="ru-RU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гнутая вправо стрелка 5">
            <a:hlinkClick r:id="rId3" action="ppaction://hlinksldjump"/>
          </p:cNvPr>
          <p:cNvSpPr/>
          <p:nvPr/>
        </p:nvSpPr>
        <p:spPr>
          <a:xfrm>
            <a:off x="11237948" y="6215082"/>
            <a:ext cx="785818" cy="50006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le:Caldwell, Idaho aerial 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88825" cy="685621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2248" y="357166"/>
            <a:ext cx="19287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Caldwell</a:t>
            </a:r>
            <a:endParaRPr lang="ru-RU" sz="3600" b="1" u="sng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2801065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D8BBA81-7B49-4987-A5B2-DF5B7D8F12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TS102801065</Template>
  <TotalTime>0</TotalTime>
  <Words>475</Words>
  <Application>Microsoft Office PowerPoint</Application>
  <PresentationFormat>Произвольный</PresentationFormat>
  <Paragraphs>91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TS102801065</vt:lpstr>
      <vt:lpstr>ЭТИМОЛОГИЯ БРИТАНСКИХ ТОПОНИМОВ</vt:lpstr>
      <vt:lpstr>Слайд 2</vt:lpstr>
      <vt:lpstr>Слайд 3</vt:lpstr>
      <vt:lpstr>Слайд 4</vt:lpstr>
      <vt:lpstr>Топонимы как лингвистическое явление</vt:lpstr>
      <vt:lpstr>Словообразование английских топонимов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Наиболее распространенные конечные элементы  английских топонимов  </vt:lpstr>
      <vt:lpstr>      Современная топонимическая карта в свете иноязычных влияний </vt:lpstr>
      <vt:lpstr>Слайд 16</vt:lpstr>
      <vt:lpstr>Слайд 17</vt:lpstr>
      <vt:lpstr>Кельтский топонимический слой </vt:lpstr>
      <vt:lpstr>Слайд 19</vt:lpstr>
      <vt:lpstr>Слайд 20</vt:lpstr>
      <vt:lpstr>Слайд 21</vt:lpstr>
      <vt:lpstr>Слайд 22</vt:lpstr>
      <vt:lpstr>Слайд 23</vt:lpstr>
      <vt:lpstr>Слайд 24</vt:lpstr>
      <vt:lpstr>Латинские элементы</vt:lpstr>
      <vt:lpstr>Слайд 26</vt:lpstr>
      <vt:lpstr>Слайд 27</vt:lpstr>
      <vt:lpstr>Французские элементы</vt:lpstr>
      <vt:lpstr>Слайд 29</vt:lpstr>
      <vt:lpstr>Слайд 30</vt:lpstr>
      <vt:lpstr>Слайд 31</vt:lpstr>
      <vt:lpstr>Слайд 32</vt:lpstr>
      <vt:lpstr>     Скандинавский топонимический слой  </vt:lpstr>
      <vt:lpstr>Слайд 34</vt:lpstr>
      <vt:lpstr>Слайд 35</vt:lpstr>
      <vt:lpstr>Анализ английских топонимов на                                                              примере художественного произведения </vt:lpstr>
      <vt:lpstr>Слайд 37</vt:lpstr>
      <vt:lpstr>Слайд 38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2013-03-20T20:21:17Z</dcterms:created>
  <dcterms:modified xsi:type="dcterms:W3CDTF">2014-02-26T11:45:53Z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TC028010659991</vt:lpwstr>
  </property>
</Properties>
</file>